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8" r:id="rId14"/>
    <p:sldId id="289" r:id="rId15"/>
    <p:sldId id="276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91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784" autoAdjust="0"/>
  </p:normalViewPr>
  <p:slideViewPr>
    <p:cSldViewPr snapToGrid="0" snapToObjects="1">
      <p:cViewPr varScale="1">
        <p:scale>
          <a:sx n="61" d="100"/>
          <a:sy n="61" d="100"/>
        </p:scale>
        <p:origin x="165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3C86C-CEA2-7B4D-B603-9264C91AD852}" type="datetimeFigureOut">
              <a:rPr lang="en-US" smtClean="0"/>
              <a:t>12/28/2016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7529F-71AD-DE49-A9A2-236B7EDCA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97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7529F-71AD-DE49-A9A2-236B7EDCAB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6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7529F-71AD-DE49-A9A2-236B7EDCAB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6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7529F-71AD-DE49-A9A2-236B7EDCAB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6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7529F-71AD-DE49-A9A2-236B7EDCAB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6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7529F-71AD-DE49-A9A2-236B7EDCAB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6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7529F-71AD-DE49-A9A2-236B7EDCAB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6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7529F-71AD-DE49-A9A2-236B7EDCAB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6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7529F-71AD-DE49-A9A2-236B7EDCAB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6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7529F-71AD-DE49-A9A2-236B7EDCAB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6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7529F-71AD-DE49-A9A2-236B7EDCAB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6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7529F-71AD-DE49-A9A2-236B7EDCAB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6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7529F-71AD-DE49-A9A2-236B7EDCAB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6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7529F-71AD-DE49-A9A2-236B7EDCAB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6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6A853-5D71-0C4B-BDDA-9F79421D47B4}" type="datetimeFigureOut">
              <a:rPr lang="en-US" smtClean="0"/>
              <a:t>12/28/2016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B6069-DAE4-7648-847D-5EA1BEA6B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301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6A853-5D71-0C4B-BDDA-9F79421D47B4}" type="datetimeFigureOut">
              <a:rPr lang="en-US" smtClean="0"/>
              <a:t>12/28/2016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B6069-DAE4-7648-847D-5EA1BEA6B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54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6A853-5D71-0C4B-BDDA-9F79421D47B4}" type="datetimeFigureOut">
              <a:rPr lang="en-US" smtClean="0"/>
              <a:t>12/28/2016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B6069-DAE4-7648-847D-5EA1BEA6B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37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6A853-5D71-0C4B-BDDA-9F79421D47B4}" type="datetimeFigureOut">
              <a:rPr lang="en-US" smtClean="0"/>
              <a:t>12/28/2016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B6069-DAE4-7648-847D-5EA1BEA6B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495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6A853-5D71-0C4B-BDDA-9F79421D47B4}" type="datetimeFigureOut">
              <a:rPr lang="en-US" smtClean="0"/>
              <a:t>12/28/2016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B6069-DAE4-7648-847D-5EA1BEA6B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079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6A853-5D71-0C4B-BDDA-9F79421D47B4}" type="datetimeFigureOut">
              <a:rPr lang="en-US" smtClean="0"/>
              <a:t>12/28/2016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B6069-DAE4-7648-847D-5EA1BEA6B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595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6A853-5D71-0C4B-BDDA-9F79421D47B4}" type="datetimeFigureOut">
              <a:rPr lang="en-US" smtClean="0"/>
              <a:t>12/28/2016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B6069-DAE4-7648-847D-5EA1BEA6B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35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6A853-5D71-0C4B-BDDA-9F79421D47B4}" type="datetimeFigureOut">
              <a:rPr lang="en-US" smtClean="0"/>
              <a:t>12/28/2016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B6069-DAE4-7648-847D-5EA1BEA6B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802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6A853-5D71-0C4B-BDDA-9F79421D47B4}" type="datetimeFigureOut">
              <a:rPr lang="en-US" smtClean="0"/>
              <a:t>12/28/2016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B6069-DAE4-7648-847D-5EA1BEA6B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617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6A853-5D71-0C4B-BDDA-9F79421D47B4}" type="datetimeFigureOut">
              <a:rPr lang="en-US" smtClean="0"/>
              <a:t>12/28/2016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B6069-DAE4-7648-847D-5EA1BEA6B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6A853-5D71-0C4B-BDDA-9F79421D47B4}" type="datetimeFigureOut">
              <a:rPr lang="en-US" smtClean="0"/>
              <a:t>12/28/2016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B6069-DAE4-7648-847D-5EA1BEA6B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02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6A853-5D71-0C4B-BDDA-9F79421D47B4}" type="datetimeFigureOut">
              <a:rPr lang="en-US" smtClean="0"/>
              <a:t>12/28/2016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B6069-DAE4-7648-847D-5EA1BEA6B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61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toplumsal cinsiyet esitligi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23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pt_toplumsal cinsiyet esitligi-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685800" y="652567"/>
            <a:ext cx="7772400" cy="444853"/>
          </a:xfrm>
        </p:spPr>
        <p:txBody>
          <a:bodyPr>
            <a:noAutofit/>
          </a:bodyPr>
          <a:lstStyle/>
          <a:p>
            <a:r>
              <a:rPr lang="en-US" sz="2600" b="1" dirty="0" smtClean="0">
                <a:solidFill>
                  <a:srgbClr val="1A91D8"/>
                </a:solidFill>
              </a:rPr>
              <a:t> </a:t>
            </a:r>
            <a:endParaRPr lang="en-US" sz="2600" b="1" dirty="0">
              <a:solidFill>
                <a:srgbClr val="1A91D8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85800" y="652567"/>
            <a:ext cx="7772400" cy="4448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 err="1" smtClean="0">
                <a:solidFill>
                  <a:srgbClr val="1A91D8"/>
                </a:solidFill>
              </a:rPr>
              <a:t>Neden</a:t>
            </a:r>
            <a:r>
              <a:rPr lang="en-US" sz="2600" b="1" dirty="0" smtClean="0">
                <a:solidFill>
                  <a:srgbClr val="1A91D8"/>
                </a:solidFill>
              </a:rPr>
              <a:t> </a:t>
            </a:r>
            <a:r>
              <a:rPr lang="en-US" sz="2600" b="1" dirty="0" err="1" smtClean="0">
                <a:solidFill>
                  <a:srgbClr val="1A91D8"/>
                </a:solidFill>
              </a:rPr>
              <a:t>Toplumsal</a:t>
            </a:r>
            <a:r>
              <a:rPr lang="en-US" sz="2600" b="1" dirty="0" smtClean="0">
                <a:solidFill>
                  <a:srgbClr val="1A91D8"/>
                </a:solidFill>
              </a:rPr>
              <a:t> </a:t>
            </a:r>
            <a:r>
              <a:rPr lang="en-US" sz="2600" b="1" dirty="0" err="1" smtClean="0">
                <a:solidFill>
                  <a:srgbClr val="1A91D8"/>
                </a:solidFill>
              </a:rPr>
              <a:t>Cinsiyet</a:t>
            </a:r>
            <a:r>
              <a:rPr lang="en-US" sz="2600" b="1" dirty="0" smtClean="0">
                <a:solidFill>
                  <a:srgbClr val="1A91D8"/>
                </a:solidFill>
              </a:rPr>
              <a:t> </a:t>
            </a:r>
            <a:r>
              <a:rPr lang="en-US" sz="2600" b="1" dirty="0" err="1" smtClean="0">
                <a:solidFill>
                  <a:srgbClr val="1A91D8"/>
                </a:solidFill>
              </a:rPr>
              <a:t>Kavramını</a:t>
            </a:r>
            <a:r>
              <a:rPr lang="en-US" sz="2600" b="1" dirty="0" smtClean="0">
                <a:solidFill>
                  <a:srgbClr val="1A91D8"/>
                </a:solidFill>
              </a:rPr>
              <a:t> </a:t>
            </a:r>
            <a:r>
              <a:rPr lang="en-US" sz="2600" b="1" dirty="0" err="1" smtClean="0">
                <a:solidFill>
                  <a:srgbClr val="1A91D8"/>
                </a:solidFill>
              </a:rPr>
              <a:t>Kullanıyoruz</a:t>
            </a:r>
            <a:r>
              <a:rPr lang="en-US" sz="2600" b="1" dirty="0" smtClean="0">
                <a:solidFill>
                  <a:srgbClr val="1A91D8"/>
                </a:solidFill>
              </a:rPr>
              <a:t>?</a:t>
            </a:r>
            <a:endParaRPr lang="en-US" sz="2600" b="1" dirty="0">
              <a:solidFill>
                <a:srgbClr val="1A91D8"/>
              </a:solidFill>
            </a:endParaRP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385428" y="1316567"/>
            <a:ext cx="4207391" cy="4275855"/>
          </a:xfrm>
        </p:spPr>
        <p:txBody>
          <a:bodyPr>
            <a:noAutofit/>
          </a:bodyPr>
          <a:lstStyle/>
          <a:p>
            <a:pPr marL="285750" indent="-285750" algn="l">
              <a:buFont typeface="Arial"/>
              <a:buChar char="•"/>
            </a:pPr>
            <a:endParaRPr lang="tr-TR" altLang="en-US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  <a:p>
            <a:pPr marL="285750" indent="-285750" algn="l">
              <a:buFont typeface="Arial"/>
              <a:buChar char="•"/>
            </a:pPr>
            <a:r>
              <a:rPr lang="tr-TR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Her </a:t>
            </a:r>
            <a:r>
              <a:rPr lang="tr-T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zaman doğal ve dolayısı ile değişmez olarak kabul edilen pek çok cinsiyet özelliğinin aslında toplumsal olarak belirlendiğini</a:t>
            </a:r>
            <a:r>
              <a:rPr lang="en-US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ve</a:t>
            </a:r>
            <a:r>
              <a:rPr lang="en-US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değişebileceğini</a:t>
            </a:r>
            <a:r>
              <a:rPr lang="tr-T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görmek ve göstermek için</a:t>
            </a:r>
          </a:p>
          <a:p>
            <a:pPr marL="285750" indent="-285750" algn="l">
              <a:buFont typeface="Arial"/>
              <a:buChar char="•"/>
            </a:pPr>
            <a:endParaRPr lang="tr-TR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6" name="Picture 5" descr="toplumsal cinsiyet esitligi_0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60" y="1448044"/>
            <a:ext cx="3604669" cy="449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92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pt_toplumsal cinsiyet esitligi-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685800" y="652567"/>
            <a:ext cx="7772400" cy="444853"/>
          </a:xfrm>
        </p:spPr>
        <p:txBody>
          <a:bodyPr>
            <a:noAutofit/>
          </a:bodyPr>
          <a:lstStyle/>
          <a:p>
            <a:r>
              <a:rPr lang="en-US" sz="2600" b="1" dirty="0" smtClean="0">
                <a:solidFill>
                  <a:srgbClr val="1A91D8"/>
                </a:solidFill>
              </a:rPr>
              <a:t> </a:t>
            </a:r>
            <a:endParaRPr lang="en-US" sz="2600" b="1" dirty="0">
              <a:solidFill>
                <a:srgbClr val="1A91D8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85800" y="652567"/>
            <a:ext cx="7772400" cy="4448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 err="1" smtClean="0">
                <a:solidFill>
                  <a:srgbClr val="1A91D8"/>
                </a:solidFill>
              </a:rPr>
              <a:t>Toplumsal</a:t>
            </a:r>
            <a:r>
              <a:rPr lang="en-US" sz="2600" b="1" dirty="0" smtClean="0">
                <a:solidFill>
                  <a:srgbClr val="1A91D8"/>
                </a:solidFill>
              </a:rPr>
              <a:t> </a:t>
            </a:r>
            <a:r>
              <a:rPr lang="en-US" sz="2600" b="1" dirty="0" err="1" smtClean="0">
                <a:solidFill>
                  <a:srgbClr val="1A91D8"/>
                </a:solidFill>
              </a:rPr>
              <a:t>Cinsiyet</a:t>
            </a:r>
            <a:r>
              <a:rPr lang="en-US" sz="2600" b="1" dirty="0" smtClean="0">
                <a:solidFill>
                  <a:srgbClr val="1A91D8"/>
                </a:solidFill>
              </a:rPr>
              <a:t> </a:t>
            </a:r>
            <a:r>
              <a:rPr lang="en-US" sz="2600" b="1" dirty="0" err="1" smtClean="0">
                <a:solidFill>
                  <a:srgbClr val="1A91D8"/>
                </a:solidFill>
              </a:rPr>
              <a:t>Eşitliği</a:t>
            </a:r>
            <a:endParaRPr lang="en-US" sz="2600" b="1" dirty="0">
              <a:solidFill>
                <a:srgbClr val="1A91D8"/>
              </a:solidFill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56117" y="1345563"/>
            <a:ext cx="8336703" cy="1748056"/>
          </a:xfrm>
        </p:spPr>
        <p:txBody>
          <a:bodyPr>
            <a:noAutofit/>
          </a:bodyPr>
          <a:lstStyle/>
          <a:p>
            <a:pPr marL="342900" indent="-342900" algn="l">
              <a:buSzPct val="120000"/>
              <a:buFont typeface="Arial"/>
              <a:buChar char="•"/>
            </a:pPr>
            <a:endParaRPr lang="tr-TR" alt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l">
              <a:buSzPct val="120000"/>
              <a:buFont typeface="Arial"/>
              <a:buChar char="•"/>
            </a:pPr>
            <a:r>
              <a:rPr lang="tr-T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Karar </a:t>
            </a:r>
            <a:r>
              <a:rPr lang="tr-T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almada,</a:t>
            </a:r>
          </a:p>
          <a:p>
            <a:pPr marL="342900" indent="-342900" algn="l">
              <a:buSzPct val="120000"/>
              <a:buFont typeface="Arial"/>
              <a:buChar char="•"/>
            </a:pPr>
            <a:r>
              <a:rPr lang="tr-T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Seçimlerde, </a:t>
            </a:r>
          </a:p>
          <a:p>
            <a:pPr marL="342900" indent="-342900" algn="l">
              <a:buSzPct val="120000"/>
              <a:buFont typeface="Arial"/>
              <a:buChar char="•"/>
            </a:pPr>
            <a:r>
              <a:rPr lang="tr-T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Hizmetleri elde etmede, </a:t>
            </a:r>
          </a:p>
          <a:p>
            <a:pPr marL="342900" indent="-342900" algn="l">
              <a:buSzPct val="120000"/>
              <a:buFont typeface="Arial"/>
              <a:buChar char="•"/>
            </a:pPr>
            <a:r>
              <a:rPr lang="tr-T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Fırsatlara erişimde ve kullanmada,</a:t>
            </a:r>
          </a:p>
          <a:p>
            <a:pPr marL="342900" indent="-342900" algn="l">
              <a:buSzPct val="120000"/>
              <a:buFont typeface="Arial"/>
              <a:buChar char="•"/>
            </a:pPr>
            <a:r>
              <a:rPr lang="tr-T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Kaynaklara erişimde ve kullanmada</a:t>
            </a:r>
            <a:r>
              <a:rPr lang="tr-T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endParaRPr lang="tr-T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gender equality-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970" y="3677475"/>
            <a:ext cx="1106061" cy="154618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86000" y="5235967"/>
            <a:ext cx="4572000" cy="118494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tr-T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Eşitlik, Adalet ve Hakkaniyet içindir</a:t>
            </a:r>
          </a:p>
          <a:p>
            <a:pPr algn="ctr">
              <a:lnSpc>
                <a:spcPct val="130000"/>
              </a:lnSpc>
            </a:pPr>
            <a:r>
              <a:rPr lang="tr-TR" sz="2000" b="1" dirty="0">
                <a:solidFill>
                  <a:srgbClr val="1A91D8"/>
                </a:solidFill>
                <a:latin typeface="Arial" charset="0"/>
              </a:rPr>
              <a:t>‘Eşitlik’ ‘Aynılık’ demek değildir</a:t>
            </a:r>
          </a:p>
          <a:p>
            <a:pPr marL="342900" indent="-342900" algn="ctr">
              <a:buFont typeface="Arial"/>
              <a:buChar char="•"/>
            </a:pPr>
            <a:endParaRPr lang="tr-T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16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pt_toplumsal cinsiyet esitligi-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685800" y="652567"/>
            <a:ext cx="7772400" cy="444853"/>
          </a:xfrm>
        </p:spPr>
        <p:txBody>
          <a:bodyPr>
            <a:noAutofit/>
          </a:bodyPr>
          <a:lstStyle/>
          <a:p>
            <a:r>
              <a:rPr lang="en-US" sz="2600" b="1" dirty="0" smtClean="0">
                <a:solidFill>
                  <a:srgbClr val="1A91D8"/>
                </a:solidFill>
              </a:rPr>
              <a:t> </a:t>
            </a:r>
            <a:endParaRPr lang="en-US" sz="2600" b="1" dirty="0">
              <a:solidFill>
                <a:srgbClr val="1A91D8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85800" y="652567"/>
            <a:ext cx="7772400" cy="4448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 err="1" smtClean="0">
                <a:solidFill>
                  <a:srgbClr val="1A91D8"/>
                </a:solidFill>
              </a:rPr>
              <a:t>Eşitlik</a:t>
            </a:r>
            <a:r>
              <a:rPr lang="en-US" sz="2600" b="1" dirty="0" smtClean="0">
                <a:solidFill>
                  <a:srgbClr val="1A91D8"/>
                </a:solidFill>
              </a:rPr>
              <a:t>/</a:t>
            </a:r>
            <a:r>
              <a:rPr lang="en-US" sz="2600" b="1" dirty="0" err="1" smtClean="0">
                <a:solidFill>
                  <a:srgbClr val="1A91D8"/>
                </a:solidFill>
              </a:rPr>
              <a:t>Hakkaniyet</a:t>
            </a:r>
            <a:endParaRPr lang="en-US" sz="2600" b="1" dirty="0">
              <a:solidFill>
                <a:srgbClr val="1A91D8"/>
              </a:solidFill>
            </a:endParaRPr>
          </a:p>
        </p:txBody>
      </p:sp>
      <p:pic>
        <p:nvPicPr>
          <p:cNvPr id="2" name="Picture 1" descr="toplumsal cinsiyet esitligi_0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" y="1937152"/>
            <a:ext cx="8747760" cy="3352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4825" y="5596423"/>
            <a:ext cx="81343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 smtClean="0">
                <a:latin typeface="Calibri"/>
                <a:cs typeface="Calibri"/>
              </a:rPr>
              <a:t>kaynak</a:t>
            </a:r>
            <a:r>
              <a:rPr lang="en-US" sz="1000" dirty="0">
                <a:latin typeface="Calibri"/>
                <a:cs typeface="Calibri"/>
              </a:rPr>
              <a:t>: http://</a:t>
            </a:r>
            <a:r>
              <a:rPr lang="en-US" sz="900" dirty="0">
                <a:latin typeface="Calibri"/>
                <a:cs typeface="Calibri"/>
              </a:rPr>
              <a:t>www.getsmartoregon.org</a:t>
            </a:r>
            <a:r>
              <a:rPr lang="en-US" sz="1000" dirty="0">
                <a:latin typeface="Calibri"/>
                <a:cs typeface="Calibri"/>
              </a:rPr>
              <a:t>/about-smart/equity/</a:t>
            </a:r>
          </a:p>
        </p:txBody>
      </p:sp>
    </p:spTree>
    <p:extLst>
      <p:ext uri="{BB962C8B-B14F-4D97-AF65-F5344CB8AC3E}">
        <p14:creationId xmlns:p14="http://schemas.microsoft.com/office/powerpoint/2010/main" val="260731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pt_toplumsal cinsiyet esitligi-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685800" y="652567"/>
            <a:ext cx="7772400" cy="444853"/>
          </a:xfrm>
        </p:spPr>
        <p:txBody>
          <a:bodyPr>
            <a:noAutofit/>
          </a:bodyPr>
          <a:lstStyle/>
          <a:p>
            <a:r>
              <a:rPr lang="en-US" sz="2600" b="1" dirty="0" smtClean="0">
                <a:solidFill>
                  <a:srgbClr val="1A91D8"/>
                </a:solidFill>
              </a:rPr>
              <a:t> </a:t>
            </a:r>
            <a:endParaRPr lang="en-US" sz="2600" b="1" dirty="0">
              <a:solidFill>
                <a:srgbClr val="1A91D8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85800" y="652567"/>
            <a:ext cx="7772400" cy="4448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 err="1" smtClean="0">
                <a:solidFill>
                  <a:srgbClr val="1A91D8"/>
                </a:solidFill>
              </a:rPr>
              <a:t>Toplumsal</a:t>
            </a:r>
            <a:r>
              <a:rPr lang="en-US" sz="2600" b="1" dirty="0" smtClean="0">
                <a:solidFill>
                  <a:srgbClr val="1A91D8"/>
                </a:solidFill>
              </a:rPr>
              <a:t> </a:t>
            </a:r>
            <a:r>
              <a:rPr lang="en-US" sz="2600" b="1" dirty="0" err="1" smtClean="0">
                <a:solidFill>
                  <a:srgbClr val="1A91D8"/>
                </a:solidFill>
              </a:rPr>
              <a:t>Cinsiyete</a:t>
            </a:r>
            <a:r>
              <a:rPr lang="en-US" sz="2600" b="1" dirty="0" smtClean="0">
                <a:solidFill>
                  <a:srgbClr val="1A91D8"/>
                </a:solidFill>
              </a:rPr>
              <a:t> </a:t>
            </a:r>
            <a:r>
              <a:rPr lang="en-US" sz="2600" b="1" dirty="0" err="1" smtClean="0">
                <a:solidFill>
                  <a:srgbClr val="1A91D8"/>
                </a:solidFill>
              </a:rPr>
              <a:t>Duyarlı</a:t>
            </a:r>
            <a:r>
              <a:rPr lang="en-US" sz="2600" b="1" dirty="0" smtClean="0">
                <a:solidFill>
                  <a:srgbClr val="1A91D8"/>
                </a:solidFill>
              </a:rPr>
              <a:t> </a:t>
            </a:r>
            <a:r>
              <a:rPr lang="en-US" sz="2600" b="1" dirty="0" err="1" smtClean="0">
                <a:solidFill>
                  <a:srgbClr val="1A91D8"/>
                </a:solidFill>
              </a:rPr>
              <a:t>Hizmet</a:t>
            </a:r>
            <a:r>
              <a:rPr lang="en-US" sz="2600" b="1" dirty="0" smtClean="0">
                <a:solidFill>
                  <a:srgbClr val="1A91D8"/>
                </a:solidFill>
              </a:rPr>
              <a:t> </a:t>
            </a:r>
            <a:r>
              <a:rPr lang="en-US" sz="2600" b="1" dirty="0" err="1" smtClean="0">
                <a:solidFill>
                  <a:srgbClr val="1A91D8"/>
                </a:solidFill>
              </a:rPr>
              <a:t>Sunumu</a:t>
            </a:r>
            <a:endParaRPr lang="en-US" sz="2600" b="1" dirty="0">
              <a:solidFill>
                <a:srgbClr val="1A91D8"/>
              </a:solidFill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56117" y="1235201"/>
            <a:ext cx="8202083" cy="1748056"/>
          </a:xfrm>
        </p:spPr>
        <p:txBody>
          <a:bodyPr>
            <a:noAutofit/>
          </a:bodyPr>
          <a:lstStyle/>
          <a:p>
            <a:pPr algn="l"/>
            <a:endParaRPr lang="tr-TR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tr-T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Cinsiyete </a:t>
            </a:r>
            <a:r>
              <a:rPr lang="tr-T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göre ayrıştırılmış veri toplar (görünür kılmak) </a:t>
            </a:r>
          </a:p>
          <a:p>
            <a:pPr marL="342900" indent="-342900" algn="l">
              <a:buFont typeface="+mj-lt"/>
              <a:buAutoNum type="arabicPeriod"/>
            </a:pPr>
            <a:r>
              <a:rPr lang="tr-T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Cinsiyetler arası iş bölümünün karar alma mekanizmalarına yansımasından haberdardır, politika yaparken, program geliştirirken bunu göz önünde bulundurur.</a:t>
            </a:r>
          </a:p>
          <a:p>
            <a:pPr marL="342900" indent="-342900" algn="l">
              <a:buFont typeface="+mj-lt"/>
              <a:buAutoNum type="arabicPeriod"/>
            </a:pPr>
            <a:r>
              <a:rPr lang="tr-T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Kaynaklara erişim ve kontrolünde kadınlar ve erkekler hangi fırsatlara/engellere sahip, bilir.</a:t>
            </a:r>
          </a:p>
          <a:p>
            <a:pPr marL="342900" indent="-342900" algn="l">
              <a:buFont typeface="+mj-lt"/>
              <a:buAutoNum type="arabicPeriod"/>
            </a:pPr>
            <a:r>
              <a:rPr lang="tr-T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Kadınların ve erkeklerin farklı ihtiyaçları, öncelikleri ve güçlü yanları olduğunu göz önünde bulundurarak planlarını ve uygulamalarını yapar. </a:t>
            </a:r>
          </a:p>
          <a:p>
            <a:pPr marL="342900" indent="-342900" algn="l">
              <a:buFont typeface="+mj-lt"/>
              <a:buAutoNum type="arabicPeriod"/>
            </a:pPr>
            <a:r>
              <a:rPr lang="tr-T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Hizmetlere erişimde eşitliğin önündeki engelleri (toplumsal, ekonomik vs.) anlamaya çalışır</a:t>
            </a:r>
          </a:p>
          <a:p>
            <a:pPr marL="342900" indent="-342900" algn="l">
              <a:buFont typeface="+mj-lt"/>
              <a:buAutoNum type="arabicPeriod"/>
            </a:pPr>
            <a:r>
              <a:rPr lang="tr-T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Bu engelleri ortada kaldırmaya yönelik stratejiler ve politikalar geliştirir</a:t>
            </a:r>
          </a:p>
          <a:p>
            <a:pPr algn="l"/>
            <a:endParaRPr lang="tr-TR" sz="18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950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pt_toplumsal cinsiyet esitligi-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685800" y="652567"/>
            <a:ext cx="7772400" cy="444853"/>
          </a:xfrm>
        </p:spPr>
        <p:txBody>
          <a:bodyPr>
            <a:noAutofit/>
          </a:bodyPr>
          <a:lstStyle/>
          <a:p>
            <a:r>
              <a:rPr lang="en-US" sz="2600" b="1" dirty="0" smtClean="0">
                <a:solidFill>
                  <a:srgbClr val="1A91D8"/>
                </a:solidFill>
              </a:rPr>
              <a:t> </a:t>
            </a:r>
            <a:endParaRPr lang="en-US" sz="2600" b="1" dirty="0">
              <a:solidFill>
                <a:srgbClr val="1A91D8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85800" y="652567"/>
            <a:ext cx="7772400" cy="4448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 err="1" smtClean="0">
                <a:solidFill>
                  <a:srgbClr val="1A91D8"/>
                </a:solidFill>
              </a:rPr>
              <a:t>Afetler</a:t>
            </a:r>
            <a:r>
              <a:rPr lang="en-US" sz="2600" b="1" dirty="0" smtClean="0">
                <a:solidFill>
                  <a:srgbClr val="1A91D8"/>
                </a:solidFill>
              </a:rPr>
              <a:t> </a:t>
            </a:r>
            <a:r>
              <a:rPr lang="en-US" sz="2600" b="1" dirty="0" err="1" smtClean="0">
                <a:solidFill>
                  <a:srgbClr val="1A91D8"/>
                </a:solidFill>
              </a:rPr>
              <a:t>ve</a:t>
            </a:r>
            <a:r>
              <a:rPr lang="en-US" sz="2600" b="1" dirty="0" smtClean="0">
                <a:solidFill>
                  <a:srgbClr val="1A91D8"/>
                </a:solidFill>
              </a:rPr>
              <a:t> </a:t>
            </a:r>
            <a:r>
              <a:rPr lang="en-US" sz="2600" b="1" dirty="0" err="1" smtClean="0">
                <a:solidFill>
                  <a:srgbClr val="1A91D8"/>
                </a:solidFill>
              </a:rPr>
              <a:t>Acil</a:t>
            </a:r>
            <a:r>
              <a:rPr lang="en-US" sz="2600" b="1" dirty="0" smtClean="0">
                <a:solidFill>
                  <a:srgbClr val="1A91D8"/>
                </a:solidFill>
              </a:rPr>
              <a:t> </a:t>
            </a:r>
            <a:r>
              <a:rPr lang="en-US" sz="2600" b="1" dirty="0" err="1" smtClean="0">
                <a:solidFill>
                  <a:srgbClr val="1A91D8"/>
                </a:solidFill>
              </a:rPr>
              <a:t>Durumda</a:t>
            </a:r>
            <a:r>
              <a:rPr lang="en-US" sz="2600" b="1" dirty="0" smtClean="0">
                <a:solidFill>
                  <a:srgbClr val="1A91D8"/>
                </a:solidFill>
              </a:rPr>
              <a:t> </a:t>
            </a:r>
            <a:r>
              <a:rPr lang="en-US" sz="2600" b="1" dirty="0" err="1" smtClean="0">
                <a:solidFill>
                  <a:srgbClr val="1A91D8"/>
                </a:solidFill>
              </a:rPr>
              <a:t>Toplumsal</a:t>
            </a:r>
            <a:r>
              <a:rPr lang="en-US" sz="2600" b="1" dirty="0" smtClean="0">
                <a:solidFill>
                  <a:srgbClr val="1A91D8"/>
                </a:solidFill>
              </a:rPr>
              <a:t> </a:t>
            </a:r>
            <a:r>
              <a:rPr lang="en-US" sz="2600" b="1" dirty="0" err="1" smtClean="0">
                <a:solidFill>
                  <a:srgbClr val="1A91D8"/>
                </a:solidFill>
              </a:rPr>
              <a:t>Cinsiyet</a:t>
            </a:r>
            <a:endParaRPr lang="en-US" sz="2600" b="1" dirty="0">
              <a:solidFill>
                <a:srgbClr val="1A91D8"/>
              </a:solidFill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56117" y="1345563"/>
            <a:ext cx="8202083" cy="1748056"/>
          </a:xfrm>
        </p:spPr>
        <p:txBody>
          <a:bodyPr>
            <a:noAutofit/>
          </a:bodyPr>
          <a:lstStyle/>
          <a:p>
            <a:pPr algn="l"/>
            <a:endParaRPr lang="en-US" sz="2000" i="1" dirty="0" smtClean="0">
              <a:solidFill>
                <a:srgbClr val="1A91D8"/>
              </a:solidFill>
              <a:latin typeface="Wingdings"/>
              <a:ea typeface="Wingdings"/>
              <a:cs typeface="Wingdings"/>
              <a:sym typeface="Wingdings"/>
            </a:endParaRPr>
          </a:p>
          <a:p>
            <a:pPr algn="l"/>
            <a:r>
              <a:rPr lang="en-US" sz="2000" i="1" dirty="0" smtClean="0">
                <a:solidFill>
                  <a:srgbClr val="1A91D8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</a:p>
          <a:p>
            <a:pPr algn="l"/>
            <a:r>
              <a:rPr lang="en-US" sz="2000" b="1" i="1" dirty="0" err="1" smtClean="0">
                <a:solidFill>
                  <a:srgbClr val="1A91D8"/>
                </a:solidFill>
                <a:latin typeface="Calibri"/>
                <a:cs typeface="Calibri"/>
              </a:rPr>
              <a:t>Bildiğimiz</a:t>
            </a:r>
            <a:r>
              <a:rPr lang="en-US" sz="2000" b="1" i="1" dirty="0">
                <a:solidFill>
                  <a:srgbClr val="1A91D8"/>
                </a:solidFill>
                <a:latin typeface="Calibri"/>
                <a:cs typeface="Calibri"/>
              </a:rPr>
              <a:t>:</a:t>
            </a:r>
            <a:r>
              <a: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Kadınlar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ve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çocuklar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afetler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ve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acil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durumlardan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erkeklere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oranla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daha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çok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etkilenir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  <a:p>
            <a:pPr algn="l"/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  <a:p>
            <a:pPr algn="l"/>
            <a:r>
              <a:rPr lang="en-US" sz="2000" b="1" i="1" dirty="0" smtClean="0">
                <a:solidFill>
                  <a:srgbClr val="1A91D8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</a:p>
          <a:p>
            <a:pPr algn="l"/>
            <a:r>
              <a:rPr lang="en-US" sz="2000" b="1" i="1" dirty="0" err="1" smtClean="0">
                <a:solidFill>
                  <a:srgbClr val="1A91D8"/>
                </a:solidFill>
                <a:latin typeface="Calibri"/>
                <a:cs typeface="Calibri"/>
              </a:rPr>
              <a:t>Bilmediğimiz</a:t>
            </a:r>
            <a:r>
              <a:rPr lang="en-US" sz="2000" b="1" i="1" dirty="0" smtClean="0">
                <a:solidFill>
                  <a:srgbClr val="1A91D8"/>
                </a:solidFill>
                <a:latin typeface="Calibri"/>
                <a:cs typeface="Calibri"/>
              </a:rPr>
              <a:t> </a:t>
            </a:r>
            <a:r>
              <a:rPr lang="en-US" sz="2000" b="1" i="1" dirty="0" err="1">
                <a:solidFill>
                  <a:srgbClr val="1A91D8"/>
                </a:solidFill>
                <a:latin typeface="Calibri"/>
                <a:cs typeface="Calibri"/>
              </a:rPr>
              <a:t>ya</a:t>
            </a:r>
            <a:r>
              <a:rPr lang="en-US" sz="2000" b="1" i="1" dirty="0">
                <a:solidFill>
                  <a:srgbClr val="1A91D8"/>
                </a:solidFill>
                <a:latin typeface="Calibri"/>
                <a:cs typeface="Calibri"/>
              </a:rPr>
              <a:t> da </a:t>
            </a:r>
            <a:r>
              <a:rPr lang="en-US" sz="2000" b="1" i="1" dirty="0" err="1">
                <a:solidFill>
                  <a:srgbClr val="1A91D8"/>
                </a:solidFill>
                <a:latin typeface="Calibri"/>
                <a:cs typeface="Calibri"/>
              </a:rPr>
              <a:t>bilip</a:t>
            </a:r>
            <a:r>
              <a:rPr lang="en-US" sz="2000" b="1" i="1" dirty="0">
                <a:solidFill>
                  <a:srgbClr val="1A91D8"/>
                </a:solidFill>
                <a:latin typeface="Calibri"/>
                <a:cs typeface="Calibri"/>
              </a:rPr>
              <a:t> de </a:t>
            </a:r>
            <a:r>
              <a:rPr lang="en-US" sz="2000" b="1" i="1" dirty="0" err="1">
                <a:solidFill>
                  <a:srgbClr val="1A91D8"/>
                </a:solidFill>
                <a:latin typeface="Calibri"/>
                <a:cs typeface="Calibri"/>
              </a:rPr>
              <a:t>göz</a:t>
            </a:r>
            <a:r>
              <a:rPr lang="en-US" sz="2000" b="1" i="1" dirty="0">
                <a:solidFill>
                  <a:srgbClr val="1A91D8"/>
                </a:solidFill>
                <a:latin typeface="Calibri"/>
                <a:cs typeface="Calibri"/>
              </a:rPr>
              <a:t> </a:t>
            </a:r>
            <a:r>
              <a:rPr lang="en-US" sz="2000" b="1" i="1" dirty="0" err="1">
                <a:solidFill>
                  <a:srgbClr val="1A91D8"/>
                </a:solidFill>
                <a:latin typeface="Calibri"/>
                <a:cs typeface="Calibri"/>
              </a:rPr>
              <a:t>ardı</a:t>
            </a:r>
            <a:r>
              <a:rPr lang="en-US" sz="2000" b="1" i="1" dirty="0">
                <a:solidFill>
                  <a:srgbClr val="1A91D8"/>
                </a:solidFill>
                <a:latin typeface="Calibri"/>
                <a:cs typeface="Calibri"/>
              </a:rPr>
              <a:t> </a:t>
            </a:r>
            <a:r>
              <a:rPr lang="en-US" sz="2000" b="1" i="1" dirty="0" err="1">
                <a:solidFill>
                  <a:srgbClr val="1A91D8"/>
                </a:solidFill>
                <a:latin typeface="Calibri"/>
                <a:cs typeface="Calibri"/>
              </a:rPr>
              <a:t>ettiğimiz</a:t>
            </a:r>
            <a:r>
              <a:rPr lang="en-US" sz="2000" b="1" i="1" dirty="0">
                <a:solidFill>
                  <a:srgbClr val="1A91D8"/>
                </a:solidFill>
                <a:latin typeface="Calibri"/>
                <a:cs typeface="Calibri"/>
              </a:rPr>
              <a:t>: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Afetleri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önleme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afet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sonrası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acil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yardım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ve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yeniden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yapılanmalarda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kadınların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aktif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katılımı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ve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görünür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kılınmasının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gerekliliği</a:t>
            </a:r>
            <a:endParaRPr lang="tr-TR" sz="20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34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pt_toplumsal cinsiyet esitligi-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80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pt_toplumsal cinsiyet esitligi-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685800" y="652567"/>
            <a:ext cx="7772400" cy="444853"/>
          </a:xfrm>
        </p:spPr>
        <p:txBody>
          <a:bodyPr>
            <a:noAutofit/>
          </a:bodyPr>
          <a:lstStyle/>
          <a:p>
            <a:r>
              <a:rPr lang="en-US" sz="2600" b="1" dirty="0" smtClean="0">
                <a:solidFill>
                  <a:srgbClr val="1A91D8"/>
                </a:solidFill>
              </a:rPr>
              <a:t> </a:t>
            </a:r>
            <a:endParaRPr lang="en-US" sz="2600" b="1" dirty="0">
              <a:solidFill>
                <a:srgbClr val="1A91D8"/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460749" y="1316567"/>
            <a:ext cx="5331819" cy="4275855"/>
          </a:xfrm>
        </p:spPr>
        <p:txBody>
          <a:bodyPr>
            <a:noAutofit/>
          </a:bodyPr>
          <a:lstStyle/>
          <a:p>
            <a:endParaRPr lang="tr-T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tr-TR" alt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tr-TR" alt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tr-T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en-US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Karşıdan</a:t>
            </a:r>
            <a:r>
              <a:rPr lang="en-US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en-US" altLang="en-US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iki</a:t>
            </a:r>
            <a:r>
              <a:rPr lang="en-US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en-US" altLang="en-US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kişi</a:t>
            </a:r>
            <a:r>
              <a:rPr lang="en-US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en-US" altLang="en-US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geliyor</a:t>
            </a:r>
            <a:r>
              <a:rPr lang="en-US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en-US" altLang="en-US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sanmıştım</a:t>
            </a:r>
            <a:r>
              <a:rPr lang="en-US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en-US" altLang="en-US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ama</a:t>
            </a:r>
            <a:r>
              <a:rPr lang="en-US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en-US" altLang="en-US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yanılmışım</a:t>
            </a:r>
            <a:r>
              <a:rPr lang="en-US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; </a:t>
            </a:r>
            <a:r>
              <a:rPr lang="en-US" altLang="en-US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sadece</a:t>
            </a:r>
            <a:r>
              <a:rPr lang="en-US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en-US" altLang="en-US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bir</a:t>
            </a:r>
            <a:r>
              <a:rPr lang="en-US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en-US" altLang="en-US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çiftçi</a:t>
            </a:r>
            <a:r>
              <a:rPr lang="en-US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en-US" altLang="en-US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ve</a:t>
            </a:r>
            <a:r>
              <a:rPr lang="en-US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en-US" altLang="en-US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karısıymış</a:t>
            </a:r>
            <a:r>
              <a:rPr lang="en-US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…</a:t>
            </a: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</a:t>
            </a:r>
            <a:endParaRPr lang="tr-TR" altLang="en-US" sz="2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(</a:t>
            </a:r>
            <a:r>
              <a:rPr lang="en-US" alt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Bir</a:t>
            </a:r>
            <a:r>
              <a:rPr lang="en-US" alt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en-US" alt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Rus</a:t>
            </a:r>
            <a:r>
              <a:rPr lang="tr-TR" alt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en-US" alt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Atasözü</a:t>
            </a:r>
            <a:r>
              <a:rPr lang="en-US" alt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)</a:t>
            </a:r>
            <a:endParaRPr lang="en-US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</a:endParaRPr>
          </a:p>
        </p:txBody>
      </p:sp>
      <p:pic>
        <p:nvPicPr>
          <p:cNvPr id="2" name="Picture 1" descr="toplumsal cinsiyet esitligi_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17" y="1737192"/>
            <a:ext cx="3005328" cy="318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7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pt_toplumsal cinsiyet esitligi-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685800" y="652567"/>
            <a:ext cx="7772400" cy="444853"/>
          </a:xfrm>
        </p:spPr>
        <p:txBody>
          <a:bodyPr>
            <a:noAutofit/>
          </a:bodyPr>
          <a:lstStyle/>
          <a:p>
            <a:r>
              <a:rPr lang="en-US" sz="2600" b="1" dirty="0" smtClean="0">
                <a:solidFill>
                  <a:srgbClr val="1A91D8"/>
                </a:solidFill>
              </a:rPr>
              <a:t> </a:t>
            </a:r>
            <a:endParaRPr lang="en-US" sz="2600" b="1" dirty="0">
              <a:solidFill>
                <a:srgbClr val="1A91D8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2857500" y="403745"/>
            <a:ext cx="7772400" cy="4448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 err="1" smtClean="0">
                <a:solidFill>
                  <a:srgbClr val="1A91D8"/>
                </a:solidFill>
              </a:rPr>
              <a:t>Neden</a:t>
            </a:r>
            <a:r>
              <a:rPr lang="en-US" sz="2600" b="1" dirty="0" smtClean="0">
                <a:solidFill>
                  <a:srgbClr val="1A91D8"/>
                </a:solidFill>
              </a:rPr>
              <a:t>?</a:t>
            </a:r>
            <a:endParaRPr lang="en-US" sz="2600" b="1" dirty="0">
              <a:solidFill>
                <a:srgbClr val="1A91D8"/>
              </a:solidFill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56117" y="884592"/>
            <a:ext cx="8336703" cy="1748056"/>
          </a:xfrm>
        </p:spPr>
        <p:txBody>
          <a:bodyPr>
            <a:noAutofit/>
          </a:bodyPr>
          <a:lstStyle/>
          <a:p>
            <a:pPr marL="342900" indent="-342900" algn="l">
              <a:buFont typeface="Wingdings" charset="2"/>
              <a:buChar char="ü"/>
            </a:pPr>
            <a:r>
              <a:rPr lang="tr-T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Neden okuma yazma bilmeyen kadın nüfus oranı erkeklerden 5 kat fazla?</a:t>
            </a:r>
          </a:p>
          <a:p>
            <a:pPr marL="342900" indent="-342900" algn="l">
              <a:buFont typeface="Wingdings" charset="2"/>
              <a:buChar char="ü"/>
            </a:pPr>
            <a:r>
              <a:rPr lang="tr-T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Neden kadınların iş gücüne katılım oranı %30 iken erkekler için bu oran %71?</a:t>
            </a:r>
          </a:p>
          <a:p>
            <a:pPr marL="342900" indent="-342900" algn="l">
              <a:buFont typeface="Wingdings" charset="2"/>
              <a:buChar char="ü"/>
            </a:pPr>
            <a:r>
              <a:rPr lang="tr-T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Neden </a:t>
            </a:r>
            <a:r>
              <a:rPr lang="tr-T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her 10 kadından 4’ü eşinden veya birlikte yaşadığı kişiden fiziksel şiddet görüyor?</a:t>
            </a:r>
          </a:p>
          <a:p>
            <a:pPr marL="342900" indent="-342900" algn="l">
              <a:buFont typeface="Wingdings" charset="2"/>
              <a:buChar char="ü"/>
            </a:pPr>
            <a:r>
              <a:rPr lang="tr-T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Neden TBMM’de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550 </a:t>
            </a:r>
            <a:r>
              <a:rPr lang="tr-T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milletvekilinin sadece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81</a:t>
            </a:r>
            <a:r>
              <a:rPr lang="tr-T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tanesi kadın?</a:t>
            </a:r>
          </a:p>
          <a:p>
            <a:pPr marL="342900" indent="-342900" algn="l">
              <a:buFont typeface="Wingdings" charset="2"/>
              <a:buChar char="ü"/>
            </a:pPr>
            <a:r>
              <a:rPr lang="tr-T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Neden sadece 1 kadın bakan var?</a:t>
            </a:r>
          </a:p>
          <a:p>
            <a:pPr marL="342900" indent="-342900" algn="l">
              <a:buFont typeface="Wingdings" charset="2"/>
              <a:buChar char="ü"/>
            </a:pPr>
            <a:r>
              <a:rPr lang="tr-T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Neden erkekler tamir işleri ile uğraşıyor, kadınlar örgü örüyor?</a:t>
            </a:r>
          </a:p>
          <a:p>
            <a:pPr marL="342900" indent="-342900" algn="l">
              <a:buFont typeface="Wingdings" charset="2"/>
              <a:buChar char="ü"/>
            </a:pPr>
            <a:r>
              <a:rPr lang="tr-T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Neden evde kadınlar çay demler ve yemek yaparken kahvehane sahipleri ve aşçılar erkek?</a:t>
            </a:r>
          </a:p>
          <a:p>
            <a:pPr marL="342900" indent="-342900" algn="l">
              <a:buFont typeface="Wingdings" charset="2"/>
              <a:buChar char="ü"/>
            </a:pPr>
            <a:r>
              <a:rPr lang="tr-T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Neden kadın yüksek sesle gülemez?  </a:t>
            </a:r>
          </a:p>
          <a:p>
            <a:pPr marL="342900" indent="-342900" algn="l">
              <a:buFont typeface="Wingdings" charset="2"/>
              <a:buChar char="ü"/>
            </a:pPr>
            <a:r>
              <a:rPr lang="tr-T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Neden erkekler ağlamaz?</a:t>
            </a:r>
          </a:p>
          <a:p>
            <a:pPr marL="342900" indent="-342900" algn="l">
              <a:buFont typeface="Wingdings" charset="2"/>
              <a:buChar char="ü"/>
            </a:pPr>
            <a:r>
              <a:rPr lang="tr-T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Neden kadınlar iyi araba kullanamaz?</a:t>
            </a:r>
          </a:p>
          <a:p>
            <a:pPr marL="342900" indent="-342900" algn="l">
              <a:buFont typeface="Wingdings" charset="2"/>
              <a:buChar char="ü"/>
            </a:pPr>
            <a:r>
              <a:rPr lang="tr-T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Neden 2015’te 284 kadın erkekler tarafından öldürüldü?</a:t>
            </a:r>
          </a:p>
          <a:p>
            <a:pPr marL="342900" indent="-342900" algn="l">
              <a:buFont typeface="Wingdings" charset="2"/>
              <a:buChar char="ü"/>
            </a:pPr>
            <a:r>
              <a:rPr lang="tr-T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Neden her 5 kadından 1’i boşanmak istediği için öldürülüyor?</a:t>
            </a:r>
          </a:p>
        </p:txBody>
      </p:sp>
      <p:sp>
        <p:nvSpPr>
          <p:cNvPr id="2" name="Rectangle 1"/>
          <p:cNvSpPr/>
          <p:nvPr/>
        </p:nvSpPr>
        <p:spPr>
          <a:xfrm>
            <a:off x="1570909" y="5544432"/>
            <a:ext cx="62803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"/>
            </a:pPr>
            <a:r>
              <a:rPr lang="en-US" dirty="0" err="1" smtClean="0">
                <a:solidFill>
                  <a:srgbClr val="FF0000"/>
                </a:solidFill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Neden</a:t>
            </a:r>
            <a:r>
              <a:rPr lang="en-US" dirty="0" smtClean="0">
                <a:solidFill>
                  <a:srgbClr val="FF0000"/>
                </a:solidFill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 </a:t>
            </a:r>
            <a:r>
              <a:rPr lang="tr-TR" dirty="0" smtClean="0">
                <a:solidFill>
                  <a:srgbClr val="FF0000"/>
                </a:solidFill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Türkiye </a:t>
            </a:r>
            <a:r>
              <a:rPr lang="tr-TR" dirty="0">
                <a:solidFill>
                  <a:srgbClr val="FF0000"/>
                </a:solidFill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toplumsal cinsiyet eşitliğinde 142 ülke arasında 125’inci </a:t>
            </a:r>
            <a:r>
              <a:rPr lang="tr-TR" dirty="0" smtClean="0">
                <a:solidFill>
                  <a:srgbClr val="FF0000"/>
                </a:solidFill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sırada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?</a:t>
            </a:r>
            <a:r>
              <a:rPr lang="tr-TR" dirty="0" smtClean="0">
                <a:solidFill>
                  <a:srgbClr val="FF0000"/>
                </a:solidFill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 </a:t>
            </a:r>
            <a:r>
              <a:rPr lang="tr-TR" dirty="0" smtClean="0">
                <a:solidFill>
                  <a:srgbClr val="FF0000"/>
                </a:solidFill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(</a:t>
            </a:r>
            <a:r>
              <a:rPr lang="tr-TR" dirty="0">
                <a:solidFill>
                  <a:srgbClr val="FF0000"/>
                </a:solidFill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Dünya Ekonomik Forumu, Küresel Toplumsal Cinsiyet Ölçeği 2014).</a:t>
            </a:r>
            <a:endParaRPr lang="en-US" dirty="0"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8158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pt_toplumsal cinsiyet esitligi-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685800" y="652567"/>
            <a:ext cx="7772400" cy="444853"/>
          </a:xfrm>
        </p:spPr>
        <p:txBody>
          <a:bodyPr>
            <a:noAutofit/>
          </a:bodyPr>
          <a:lstStyle/>
          <a:p>
            <a:r>
              <a:rPr lang="en-US" sz="2600" b="1" dirty="0" smtClean="0">
                <a:solidFill>
                  <a:srgbClr val="1A91D8"/>
                </a:solidFill>
              </a:rPr>
              <a:t> </a:t>
            </a:r>
            <a:endParaRPr lang="en-US" sz="2600" b="1" dirty="0">
              <a:solidFill>
                <a:srgbClr val="1A91D8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85800" y="652567"/>
            <a:ext cx="7772400" cy="4448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 err="1" smtClean="0">
                <a:solidFill>
                  <a:srgbClr val="1A91D8"/>
                </a:solidFill>
              </a:rPr>
              <a:t>Kadın</a:t>
            </a:r>
            <a:r>
              <a:rPr lang="en-US" sz="2600" b="1" dirty="0" smtClean="0">
                <a:solidFill>
                  <a:srgbClr val="1A91D8"/>
                </a:solidFill>
              </a:rPr>
              <a:t> </a:t>
            </a:r>
            <a:r>
              <a:rPr lang="en-US" sz="2600" b="1" dirty="0" err="1" smtClean="0">
                <a:solidFill>
                  <a:srgbClr val="1A91D8"/>
                </a:solidFill>
              </a:rPr>
              <a:t>Olmak</a:t>
            </a:r>
            <a:r>
              <a:rPr lang="en-US" sz="2600" b="1" dirty="0" smtClean="0">
                <a:solidFill>
                  <a:srgbClr val="1A91D8"/>
                </a:solidFill>
              </a:rPr>
              <a:t>/</a:t>
            </a:r>
            <a:r>
              <a:rPr lang="en-US" sz="2600" b="1" dirty="0" err="1" smtClean="0">
                <a:solidFill>
                  <a:srgbClr val="1A91D8"/>
                </a:solidFill>
              </a:rPr>
              <a:t>Erkek</a:t>
            </a:r>
            <a:r>
              <a:rPr lang="en-US" sz="2600" b="1" dirty="0" smtClean="0">
                <a:solidFill>
                  <a:srgbClr val="1A91D8"/>
                </a:solidFill>
              </a:rPr>
              <a:t> </a:t>
            </a:r>
            <a:r>
              <a:rPr lang="en-US" sz="2600" b="1" dirty="0" err="1" smtClean="0">
                <a:solidFill>
                  <a:srgbClr val="1A91D8"/>
                </a:solidFill>
              </a:rPr>
              <a:t>Olmak</a:t>
            </a:r>
            <a:endParaRPr lang="en-US" sz="2600" b="1" dirty="0">
              <a:solidFill>
                <a:srgbClr val="1A91D8"/>
              </a:solidFill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625187" y="1345563"/>
            <a:ext cx="4009907" cy="1748056"/>
          </a:xfrm>
        </p:spPr>
        <p:txBody>
          <a:bodyPr>
            <a:noAutofit/>
          </a:bodyPr>
          <a:lstStyle/>
          <a:p>
            <a:pPr algn="l">
              <a:lnSpc>
                <a:spcPct val="110000"/>
              </a:lnSpc>
            </a:pPr>
            <a:endParaRPr lang="tr-TR" sz="2000" b="1" dirty="0" smtClean="0">
              <a:solidFill>
                <a:srgbClr val="1A91D8"/>
              </a:solidFill>
              <a:latin typeface="Arial" charset="0"/>
            </a:endParaRPr>
          </a:p>
          <a:p>
            <a:pPr algn="l">
              <a:lnSpc>
                <a:spcPct val="110000"/>
              </a:lnSpc>
            </a:pPr>
            <a:r>
              <a:rPr lang="tr-T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Biyolojik Cinsiyet</a:t>
            </a:r>
          </a:p>
          <a:p>
            <a:pPr algn="l">
              <a:lnSpc>
                <a:spcPct val="110000"/>
              </a:lnSpc>
            </a:pPr>
            <a:endParaRPr lang="tr-TR" sz="1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marL="285750" indent="-285750" algn="l">
              <a:lnSpc>
                <a:spcPct val="110000"/>
              </a:lnSpc>
              <a:buFont typeface="Menlo Bold"/>
              <a:buChar char="➔"/>
            </a:pPr>
            <a:r>
              <a:rPr lang="tr-T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Dişi/Eril</a:t>
            </a:r>
          </a:p>
          <a:p>
            <a:pPr marL="285750" indent="-285750" algn="l">
              <a:lnSpc>
                <a:spcPct val="110000"/>
              </a:lnSpc>
              <a:buFont typeface="Menlo Bold"/>
              <a:buChar char="➔"/>
            </a:pPr>
            <a:r>
              <a:rPr lang="tr-T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Doğal/Doğulur</a:t>
            </a:r>
          </a:p>
          <a:p>
            <a:pPr marL="285750" indent="-285750" algn="l">
              <a:lnSpc>
                <a:spcPct val="110000"/>
              </a:lnSpc>
              <a:buFont typeface="Menlo Bold"/>
              <a:buChar char="➔"/>
            </a:pPr>
            <a:r>
              <a:rPr lang="tr-T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Evrensel</a:t>
            </a:r>
          </a:p>
          <a:p>
            <a:pPr marL="285750" indent="-285750" algn="l">
              <a:lnSpc>
                <a:spcPct val="110000"/>
              </a:lnSpc>
              <a:buFont typeface="Menlo Bold"/>
              <a:buChar char="➔"/>
            </a:pPr>
            <a:r>
              <a:rPr lang="tr-T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Değişmez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4739671" y="1345563"/>
            <a:ext cx="4009907" cy="1748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endParaRPr lang="tr-TR" sz="2000" b="1" dirty="0" smtClean="0">
              <a:solidFill>
                <a:srgbClr val="1A91D8"/>
              </a:solidFill>
              <a:latin typeface="Arial" charset="0"/>
            </a:endParaRPr>
          </a:p>
          <a:p>
            <a:pPr algn="l">
              <a:lnSpc>
                <a:spcPct val="110000"/>
              </a:lnSpc>
            </a:pPr>
            <a:r>
              <a:rPr lang="tr-T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Toplumsal </a:t>
            </a:r>
            <a:r>
              <a:rPr lang="tr-T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Cinsiyet</a:t>
            </a:r>
          </a:p>
          <a:p>
            <a:pPr algn="l">
              <a:lnSpc>
                <a:spcPct val="110000"/>
              </a:lnSpc>
            </a:pPr>
            <a:endParaRPr lang="tr-TR" sz="1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marL="285750" indent="-285750" algn="l">
              <a:lnSpc>
                <a:spcPct val="110000"/>
              </a:lnSpc>
              <a:buFont typeface="Menlo Bold"/>
              <a:buChar char="➔"/>
            </a:pPr>
            <a:r>
              <a:rPr lang="tr-T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Kadın/Erkek</a:t>
            </a:r>
            <a:endParaRPr lang="tr-TR" sz="18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marL="285750" indent="-285750" algn="l">
              <a:lnSpc>
                <a:spcPct val="110000"/>
              </a:lnSpc>
              <a:buFont typeface="Menlo Bold"/>
              <a:buChar char="➔"/>
            </a:pPr>
            <a:r>
              <a:rPr lang="tr-T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Toplumsal/Öğrenilir</a:t>
            </a:r>
            <a:endParaRPr lang="tr-TR" sz="18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marL="285750" indent="-285750" algn="l">
              <a:lnSpc>
                <a:spcPct val="110000"/>
              </a:lnSpc>
              <a:buFont typeface="Menlo Bold"/>
              <a:buChar char="➔"/>
            </a:pPr>
            <a:r>
              <a:rPr lang="tr-T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Toplumdan topluma ve kültürden kültüre değişir</a:t>
            </a:r>
            <a:endParaRPr lang="tr-TR" sz="18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marL="285750" indent="-285750" algn="l">
              <a:lnSpc>
                <a:spcPct val="110000"/>
              </a:lnSpc>
              <a:buFont typeface="Menlo Bold"/>
              <a:buChar char="➔"/>
            </a:pPr>
            <a:r>
              <a:rPr lang="tr-T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Dinamik zaman içinde değişir</a:t>
            </a:r>
            <a:endParaRPr lang="tr-TR" sz="18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63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pt_toplumsal cinsiyet esitligi-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685800" y="652567"/>
            <a:ext cx="7772400" cy="444853"/>
          </a:xfrm>
        </p:spPr>
        <p:txBody>
          <a:bodyPr>
            <a:noAutofit/>
          </a:bodyPr>
          <a:lstStyle/>
          <a:p>
            <a:r>
              <a:rPr lang="en-US" sz="2600" b="1" dirty="0" smtClean="0">
                <a:solidFill>
                  <a:srgbClr val="1A91D8"/>
                </a:solidFill>
              </a:rPr>
              <a:t> </a:t>
            </a:r>
            <a:endParaRPr lang="en-US" sz="2600" b="1" dirty="0">
              <a:solidFill>
                <a:srgbClr val="1A91D8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85800" y="652567"/>
            <a:ext cx="7772400" cy="4448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 err="1" smtClean="0">
                <a:solidFill>
                  <a:srgbClr val="1A91D8"/>
                </a:solidFill>
              </a:rPr>
              <a:t>Doğmadan</a:t>
            </a:r>
            <a:r>
              <a:rPr lang="en-US" sz="2600" b="1" dirty="0" smtClean="0">
                <a:solidFill>
                  <a:srgbClr val="1A91D8"/>
                </a:solidFill>
              </a:rPr>
              <a:t>, </a:t>
            </a:r>
            <a:r>
              <a:rPr lang="en-US" sz="2600" b="1" dirty="0" err="1" smtClean="0">
                <a:solidFill>
                  <a:srgbClr val="1A91D8"/>
                </a:solidFill>
              </a:rPr>
              <a:t>Bebekken</a:t>
            </a:r>
            <a:r>
              <a:rPr lang="en-US" sz="2600" b="1" dirty="0" smtClean="0">
                <a:solidFill>
                  <a:srgbClr val="1A91D8"/>
                </a:solidFill>
              </a:rPr>
              <a:t>, </a:t>
            </a:r>
            <a:r>
              <a:rPr lang="en-US" sz="2600" b="1" dirty="0" err="1" smtClean="0">
                <a:solidFill>
                  <a:srgbClr val="1A91D8"/>
                </a:solidFill>
              </a:rPr>
              <a:t>İsimlendirirken</a:t>
            </a:r>
            <a:r>
              <a:rPr lang="en-US" sz="2600" b="1" dirty="0" smtClean="0">
                <a:solidFill>
                  <a:srgbClr val="1A91D8"/>
                </a:solidFill>
              </a:rPr>
              <a:t>, </a:t>
            </a:r>
            <a:r>
              <a:rPr lang="en-US" sz="2600" b="1" dirty="0" err="1" smtClean="0">
                <a:solidFill>
                  <a:srgbClr val="1A91D8"/>
                </a:solidFill>
              </a:rPr>
              <a:t>Çocukken</a:t>
            </a:r>
            <a:r>
              <a:rPr lang="is-IS" sz="2600" b="1" dirty="0" smtClean="0">
                <a:solidFill>
                  <a:srgbClr val="1A91D8"/>
                </a:solidFill>
              </a:rPr>
              <a:t>…</a:t>
            </a:r>
            <a:endParaRPr lang="en-US" sz="2600" b="1" dirty="0">
              <a:solidFill>
                <a:srgbClr val="1A91D8"/>
              </a:solidFill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625187" y="1345563"/>
            <a:ext cx="4009907" cy="1748056"/>
          </a:xfrm>
        </p:spPr>
        <p:txBody>
          <a:bodyPr>
            <a:noAutofit/>
          </a:bodyPr>
          <a:lstStyle/>
          <a:p>
            <a:pPr algn="l">
              <a:lnSpc>
                <a:spcPct val="110000"/>
              </a:lnSpc>
            </a:pPr>
            <a:endParaRPr lang="tr-TR" sz="2000" b="1" dirty="0" smtClean="0">
              <a:solidFill>
                <a:srgbClr val="1A91D8"/>
              </a:solidFill>
              <a:latin typeface="Arial" charset="0"/>
            </a:endParaRPr>
          </a:p>
          <a:p>
            <a:pPr algn="l">
              <a:lnSpc>
                <a:spcPct val="110000"/>
              </a:lnSpc>
            </a:pPr>
            <a:r>
              <a:rPr lang="tr-T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Kadın</a:t>
            </a:r>
          </a:p>
          <a:p>
            <a:pPr algn="l">
              <a:lnSpc>
                <a:spcPct val="110000"/>
              </a:lnSpc>
            </a:pPr>
            <a:endParaRPr lang="tr-TR" sz="1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marL="285750" indent="-285750" algn="l">
              <a:lnSpc>
                <a:spcPct val="110000"/>
              </a:lnSpc>
              <a:buFont typeface="Menlo Bold"/>
              <a:buChar char="➔"/>
            </a:pPr>
            <a:r>
              <a:rPr lang="tr-T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“</a:t>
            </a:r>
            <a:r>
              <a:rPr lang="tr-T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Sessizlik oldu, kız doğdu galiba</a:t>
            </a:r>
            <a:r>
              <a:rPr lang="tr-T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”</a:t>
            </a:r>
          </a:p>
          <a:p>
            <a:pPr marL="285750" indent="-285750" algn="l">
              <a:lnSpc>
                <a:spcPct val="110000"/>
              </a:lnSpc>
              <a:buFont typeface="Menlo Bold"/>
              <a:buChar char="➔"/>
            </a:pPr>
            <a:r>
              <a:rPr lang="tr-T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Pembe </a:t>
            </a:r>
            <a:r>
              <a:rPr lang="tr-T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giysiler, pembe </a:t>
            </a:r>
            <a:r>
              <a:rPr lang="tr-T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odalar</a:t>
            </a:r>
          </a:p>
          <a:p>
            <a:pPr marL="285750" indent="-285750" algn="l">
              <a:lnSpc>
                <a:spcPct val="110000"/>
              </a:lnSpc>
              <a:buFont typeface="Menlo Bold"/>
              <a:buChar char="➔"/>
            </a:pPr>
            <a:r>
              <a:rPr lang="tr-T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“Prensesim”</a:t>
            </a:r>
            <a:endParaRPr lang="tr-TR" sz="18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marL="285750" indent="-285750" algn="l">
              <a:lnSpc>
                <a:spcPct val="110000"/>
              </a:lnSpc>
              <a:buFont typeface="Menlo Bold"/>
              <a:buChar char="➔"/>
            </a:pPr>
            <a:r>
              <a:rPr lang="tr-T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Duygu, Sevgi, Nazlı, Gül...</a:t>
            </a:r>
          </a:p>
          <a:p>
            <a:pPr marL="285750" indent="-285750" algn="l">
              <a:lnSpc>
                <a:spcPct val="110000"/>
              </a:lnSpc>
              <a:buFont typeface="Menlo Bold"/>
              <a:buChar char="➔"/>
            </a:pPr>
            <a:r>
              <a:rPr lang="tr-T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Evde evcilik oynamak</a:t>
            </a:r>
            <a:endParaRPr lang="tr-TR" sz="18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4739671" y="1345563"/>
            <a:ext cx="4009907" cy="1748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endParaRPr lang="tr-TR" sz="2000" b="1" dirty="0" smtClean="0">
              <a:solidFill>
                <a:srgbClr val="1A91D8"/>
              </a:solidFill>
              <a:latin typeface="Arial" charset="0"/>
            </a:endParaRPr>
          </a:p>
          <a:p>
            <a:pPr algn="l">
              <a:lnSpc>
                <a:spcPct val="110000"/>
              </a:lnSpc>
            </a:pPr>
            <a:r>
              <a:rPr lang="tr-T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Erkek</a:t>
            </a:r>
            <a:endParaRPr lang="tr-TR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algn="l">
              <a:lnSpc>
                <a:spcPct val="110000"/>
              </a:lnSpc>
            </a:pPr>
            <a:endParaRPr lang="tr-TR" sz="1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marL="285750" indent="-285750" algn="l">
              <a:lnSpc>
                <a:spcPct val="110000"/>
              </a:lnSpc>
              <a:buFont typeface="Menlo Bold"/>
              <a:buChar char="➔"/>
            </a:pPr>
            <a:r>
              <a:rPr lang="tr-T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“Erkek adamın erkek çocuğu olur”</a:t>
            </a:r>
          </a:p>
          <a:p>
            <a:pPr marL="285750" indent="-285750" algn="l">
              <a:lnSpc>
                <a:spcPct val="110000"/>
              </a:lnSpc>
              <a:buFont typeface="Menlo Bold"/>
              <a:buChar char="➔"/>
            </a:pPr>
            <a:r>
              <a:rPr lang="tr-T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Mavi giysiler, mavi odalar</a:t>
            </a:r>
          </a:p>
          <a:p>
            <a:pPr marL="285750" indent="-285750" algn="l">
              <a:lnSpc>
                <a:spcPct val="110000"/>
              </a:lnSpc>
              <a:buFont typeface="Menlo Bold"/>
              <a:buChar char="➔"/>
            </a:pPr>
            <a:r>
              <a:rPr lang="tr-T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“Aslanım”</a:t>
            </a:r>
            <a:endParaRPr lang="tr-TR" sz="18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marL="285750" indent="-285750" algn="l">
              <a:lnSpc>
                <a:spcPct val="110000"/>
              </a:lnSpc>
              <a:buFont typeface="Menlo Bold"/>
              <a:buChar char="➔"/>
            </a:pPr>
            <a:r>
              <a:rPr lang="tr-T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Mert, Yiğit, Hakan, Şahin...</a:t>
            </a:r>
          </a:p>
          <a:p>
            <a:pPr marL="285750" indent="-285750" algn="l">
              <a:lnSpc>
                <a:spcPct val="110000"/>
              </a:lnSpc>
              <a:buFont typeface="Menlo Bold"/>
              <a:buChar char="➔"/>
            </a:pPr>
            <a:r>
              <a:rPr lang="tr-T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Sokakta top oynamak</a:t>
            </a:r>
            <a:endParaRPr lang="tr-TR" sz="18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60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pt_toplumsal cinsiyet esitligi-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09099" y="1601828"/>
            <a:ext cx="8325802" cy="3641407"/>
            <a:chOff x="358215" y="1601829"/>
            <a:chExt cx="8314948" cy="3761232"/>
          </a:xfrm>
        </p:grpSpPr>
        <p:pic>
          <p:nvPicPr>
            <p:cNvPr id="2" name="Picture 1" descr="toplumsal cinsiyet esitligi_02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45" r="5226"/>
            <a:stretch/>
          </p:blipFill>
          <p:spPr>
            <a:xfrm>
              <a:off x="358215" y="1601829"/>
              <a:ext cx="4038069" cy="3761232"/>
            </a:xfrm>
            <a:prstGeom prst="rect">
              <a:avLst/>
            </a:prstGeom>
          </p:spPr>
        </p:pic>
        <p:pic>
          <p:nvPicPr>
            <p:cNvPr id="4" name="Picture 3" descr="toplumsal cinsiyet esitligi_03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82" b="8689"/>
            <a:stretch/>
          </p:blipFill>
          <p:spPr>
            <a:xfrm>
              <a:off x="4635094" y="1601829"/>
              <a:ext cx="4038069" cy="2960944"/>
            </a:xfrm>
            <a:prstGeom prst="rect">
              <a:avLst/>
            </a:prstGeom>
          </p:spPr>
        </p:pic>
      </p:grpSp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685800" y="652567"/>
            <a:ext cx="7772400" cy="444853"/>
          </a:xfrm>
        </p:spPr>
        <p:txBody>
          <a:bodyPr>
            <a:noAutofit/>
          </a:bodyPr>
          <a:lstStyle/>
          <a:p>
            <a:r>
              <a:rPr lang="en-US" sz="2600" b="1" dirty="0" smtClean="0">
                <a:solidFill>
                  <a:srgbClr val="1A91D8"/>
                </a:solidFill>
              </a:rPr>
              <a:t> </a:t>
            </a:r>
            <a:endParaRPr lang="en-US" sz="2600" b="1" dirty="0">
              <a:solidFill>
                <a:srgbClr val="1A91D8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85800" y="652567"/>
            <a:ext cx="7772400" cy="4448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 err="1">
                <a:solidFill>
                  <a:srgbClr val="1A91D8"/>
                </a:solidFill>
              </a:rPr>
              <a:t>Kadın</a:t>
            </a:r>
            <a:r>
              <a:rPr lang="en-US" sz="2600" b="1" dirty="0">
                <a:solidFill>
                  <a:srgbClr val="1A91D8"/>
                </a:solidFill>
              </a:rPr>
              <a:t> </a:t>
            </a:r>
            <a:r>
              <a:rPr lang="en-US" sz="2600" b="1" dirty="0" err="1">
                <a:solidFill>
                  <a:srgbClr val="1A91D8"/>
                </a:solidFill>
              </a:rPr>
              <a:t>Olmak</a:t>
            </a:r>
            <a:r>
              <a:rPr lang="en-US" sz="2600" b="1" dirty="0">
                <a:solidFill>
                  <a:srgbClr val="1A91D8"/>
                </a:solidFill>
              </a:rPr>
              <a:t>/</a:t>
            </a:r>
            <a:r>
              <a:rPr lang="en-US" sz="2600" b="1" dirty="0" err="1">
                <a:solidFill>
                  <a:srgbClr val="1A91D8"/>
                </a:solidFill>
              </a:rPr>
              <a:t>Erkek</a:t>
            </a:r>
            <a:r>
              <a:rPr lang="en-US" sz="2600" b="1" dirty="0">
                <a:solidFill>
                  <a:srgbClr val="1A91D8"/>
                </a:solidFill>
              </a:rPr>
              <a:t> </a:t>
            </a:r>
            <a:r>
              <a:rPr lang="en-US" sz="2600" b="1" dirty="0" err="1">
                <a:solidFill>
                  <a:srgbClr val="1A91D8"/>
                </a:solidFill>
              </a:rPr>
              <a:t>Olmak</a:t>
            </a:r>
            <a:endParaRPr lang="en-US" sz="2600" b="1" dirty="0">
              <a:solidFill>
                <a:srgbClr val="1A91D8"/>
              </a:solidFill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687216" y="4526752"/>
            <a:ext cx="4047685" cy="1052773"/>
          </a:xfrm>
        </p:spPr>
        <p:txBody>
          <a:bodyPr>
            <a:noAutofit/>
          </a:bodyPr>
          <a:lstStyle/>
          <a:p>
            <a:pPr algn="l">
              <a:lnSpc>
                <a:spcPct val="110000"/>
              </a:lnSpc>
            </a:pPr>
            <a:r>
              <a:rPr lang="tr-T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Milli Eğitim Bakanlığı, ETCEP - Eğitimde Toplumsal Cinsiyet Eşitliği Projesi kampanya videosu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>
              <a:lnSpc>
                <a:spcPct val="110000"/>
              </a:lnSpc>
            </a:pPr>
            <a:endParaRPr lang="tr-TR" sz="12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409099" y="5297515"/>
            <a:ext cx="4043340" cy="10527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Dil Bilgisi, Dil Yeteneği, 1. Sınıf, Emine Şentürk – Nazmi Şentürk, Mutlu Yayıncılık, 1999. İçinde: TC Başbakanlık KSGM, Eğitim Materyallerinde Cinsiyetçi Öğeler, 2001.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64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pt_toplumsal cinsiyet esitligi-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685800" y="652567"/>
            <a:ext cx="7772400" cy="444853"/>
          </a:xfrm>
        </p:spPr>
        <p:txBody>
          <a:bodyPr>
            <a:noAutofit/>
          </a:bodyPr>
          <a:lstStyle/>
          <a:p>
            <a:r>
              <a:rPr lang="en-US" sz="2600" b="1" dirty="0" smtClean="0">
                <a:solidFill>
                  <a:srgbClr val="1A91D8"/>
                </a:solidFill>
              </a:rPr>
              <a:t> </a:t>
            </a:r>
            <a:endParaRPr lang="en-US" sz="2600" b="1" dirty="0">
              <a:solidFill>
                <a:srgbClr val="1A91D8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85800" y="652567"/>
            <a:ext cx="7772400" cy="4448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 err="1">
                <a:solidFill>
                  <a:srgbClr val="1A91D8"/>
                </a:solidFill>
              </a:rPr>
              <a:t>Kadın</a:t>
            </a:r>
            <a:r>
              <a:rPr lang="en-US" sz="2600" b="1" dirty="0">
                <a:solidFill>
                  <a:srgbClr val="1A91D8"/>
                </a:solidFill>
              </a:rPr>
              <a:t> </a:t>
            </a:r>
            <a:r>
              <a:rPr lang="en-US" sz="2600" b="1" dirty="0" err="1">
                <a:solidFill>
                  <a:srgbClr val="1A91D8"/>
                </a:solidFill>
              </a:rPr>
              <a:t>Olmak</a:t>
            </a:r>
            <a:r>
              <a:rPr lang="en-US" sz="2600" b="1" dirty="0">
                <a:solidFill>
                  <a:srgbClr val="1A91D8"/>
                </a:solidFill>
              </a:rPr>
              <a:t>/</a:t>
            </a:r>
            <a:r>
              <a:rPr lang="en-US" sz="2600" b="1" dirty="0" err="1">
                <a:solidFill>
                  <a:srgbClr val="1A91D8"/>
                </a:solidFill>
              </a:rPr>
              <a:t>Erkek</a:t>
            </a:r>
            <a:r>
              <a:rPr lang="en-US" sz="2600" b="1" dirty="0">
                <a:solidFill>
                  <a:srgbClr val="1A91D8"/>
                </a:solidFill>
              </a:rPr>
              <a:t> </a:t>
            </a:r>
            <a:r>
              <a:rPr lang="en-US" sz="2600" b="1" dirty="0" err="1">
                <a:solidFill>
                  <a:srgbClr val="1A91D8"/>
                </a:solidFill>
              </a:rPr>
              <a:t>Olmak</a:t>
            </a:r>
            <a:endParaRPr lang="en-US" sz="2600" b="1" dirty="0">
              <a:solidFill>
                <a:srgbClr val="1A91D8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09099" y="1601827"/>
            <a:ext cx="8313804" cy="3793386"/>
            <a:chOff x="409099" y="1601827"/>
            <a:chExt cx="8086680" cy="3689755"/>
          </a:xfrm>
        </p:grpSpPr>
        <p:pic>
          <p:nvPicPr>
            <p:cNvPr id="11" name="Picture 10" descr="toplumsal cinsiyet esitligi_04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1" t="7308" r="2606"/>
            <a:stretch/>
          </p:blipFill>
          <p:spPr>
            <a:xfrm>
              <a:off x="409099" y="1601828"/>
              <a:ext cx="3755838" cy="3689754"/>
            </a:xfrm>
            <a:prstGeom prst="rect">
              <a:avLst/>
            </a:prstGeom>
          </p:spPr>
        </p:pic>
        <p:pic>
          <p:nvPicPr>
            <p:cNvPr id="12" name="Picture 11" descr="toplumsal cinsiyet esitligi_05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23"/>
            <a:stretch/>
          </p:blipFill>
          <p:spPr>
            <a:xfrm>
              <a:off x="4452439" y="1601827"/>
              <a:ext cx="4043340" cy="36897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693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pt_toplumsal cinsiyet esitligi-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685800" y="652567"/>
            <a:ext cx="7772400" cy="444853"/>
          </a:xfrm>
        </p:spPr>
        <p:txBody>
          <a:bodyPr>
            <a:noAutofit/>
          </a:bodyPr>
          <a:lstStyle/>
          <a:p>
            <a:r>
              <a:rPr lang="en-US" sz="2600" b="1" dirty="0" smtClean="0">
                <a:solidFill>
                  <a:srgbClr val="1A91D8"/>
                </a:solidFill>
              </a:rPr>
              <a:t> </a:t>
            </a:r>
            <a:endParaRPr lang="en-US" sz="2600" b="1" dirty="0">
              <a:solidFill>
                <a:srgbClr val="1A91D8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85800" y="652567"/>
            <a:ext cx="7772400" cy="4448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 err="1" smtClean="0">
                <a:solidFill>
                  <a:srgbClr val="1A91D8"/>
                </a:solidFill>
              </a:rPr>
              <a:t>Toplumsal</a:t>
            </a:r>
            <a:r>
              <a:rPr lang="en-US" sz="2600" b="1" dirty="0" smtClean="0">
                <a:solidFill>
                  <a:srgbClr val="1A91D8"/>
                </a:solidFill>
              </a:rPr>
              <a:t> </a:t>
            </a:r>
            <a:r>
              <a:rPr lang="en-US" sz="2600" b="1" dirty="0" err="1" smtClean="0">
                <a:solidFill>
                  <a:srgbClr val="1A91D8"/>
                </a:solidFill>
              </a:rPr>
              <a:t>Cinsiyet</a:t>
            </a:r>
            <a:endParaRPr lang="en-US" sz="2600" b="1" dirty="0">
              <a:solidFill>
                <a:srgbClr val="1A91D8"/>
              </a:solidFill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56117" y="1345563"/>
            <a:ext cx="8336703" cy="1748056"/>
          </a:xfrm>
        </p:spPr>
        <p:txBody>
          <a:bodyPr>
            <a:noAutofit/>
          </a:bodyPr>
          <a:lstStyle/>
          <a:p>
            <a:pPr marL="285750" indent="-285750" algn="l">
              <a:lnSpc>
                <a:spcPct val="110000"/>
              </a:lnSpc>
              <a:buFont typeface="Arial"/>
              <a:buChar char="•"/>
            </a:pPr>
            <a:endParaRPr lang="tr-TR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l">
              <a:lnSpc>
                <a:spcPct val="110000"/>
              </a:lnSpc>
              <a:buFont typeface="Arial"/>
              <a:buChar char="•"/>
            </a:pPr>
            <a:r>
              <a:rPr lang="tr-T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Kültürel </a:t>
            </a:r>
            <a:r>
              <a:rPr lang="tr-T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 sosyal olarak belirlenen cinsiyet rollerine karşılık gelir. 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l">
              <a:lnSpc>
                <a:spcPct val="110000"/>
              </a:lnSpc>
              <a:buFont typeface="Arial"/>
              <a:buChar char="•"/>
            </a:pPr>
            <a:r>
              <a:rPr lang="tr-T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 roller davranış kalıplarını, sorumlulukları, paylaşım düzenlerini, kaynaklara ve ayrıcalıklara erişimimizi belirler.</a:t>
            </a:r>
          </a:p>
          <a:p>
            <a:pPr marL="285750" indent="-285750" algn="l">
              <a:lnSpc>
                <a:spcPct val="110000"/>
              </a:lnSpc>
              <a:buFont typeface="Arial"/>
              <a:buChar char="•"/>
            </a:pPr>
            <a:r>
              <a:rPr lang="tr-T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Kadınlara ve erkeklere atfedilen nitelikler, onlar için öngörülmüş kalıp tipler, yalnızca farklı değildir, aynı zamanda </a:t>
            </a:r>
            <a:r>
              <a:rPr lang="tr-TR" sz="2000" dirty="0">
                <a:solidFill>
                  <a:srgbClr val="1A91D8"/>
                </a:solidFill>
              </a:rPr>
              <a:t>değer yargıları içerir</a:t>
            </a:r>
            <a:r>
              <a:rPr lang="tr-TR" sz="2000" dirty="0" smtClean="0">
                <a:solidFill>
                  <a:srgbClr val="1A91D8"/>
                </a:solidFill>
              </a:rPr>
              <a:t>.</a:t>
            </a:r>
            <a:endParaRPr lang="tr-TR" sz="2000" dirty="0">
              <a:solidFill>
                <a:srgbClr val="1A91D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65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pt_toplumsal cinsiyet esitligi-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685800" y="652567"/>
            <a:ext cx="7772400" cy="444853"/>
          </a:xfrm>
        </p:spPr>
        <p:txBody>
          <a:bodyPr>
            <a:noAutofit/>
          </a:bodyPr>
          <a:lstStyle/>
          <a:p>
            <a:r>
              <a:rPr lang="en-US" sz="2600" b="1" dirty="0" smtClean="0">
                <a:solidFill>
                  <a:srgbClr val="1A91D8"/>
                </a:solidFill>
              </a:rPr>
              <a:t> </a:t>
            </a:r>
            <a:endParaRPr lang="en-US" sz="2600" b="1" dirty="0">
              <a:solidFill>
                <a:srgbClr val="1A91D8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85800" y="652567"/>
            <a:ext cx="7772400" cy="4448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 err="1" smtClean="0">
                <a:solidFill>
                  <a:srgbClr val="1A91D8"/>
                </a:solidFill>
              </a:rPr>
              <a:t>Toplumsal</a:t>
            </a:r>
            <a:r>
              <a:rPr lang="en-US" sz="2600" b="1" dirty="0" smtClean="0">
                <a:solidFill>
                  <a:srgbClr val="1A91D8"/>
                </a:solidFill>
              </a:rPr>
              <a:t> </a:t>
            </a:r>
            <a:r>
              <a:rPr lang="en-US" sz="2600" b="1" dirty="0" err="1" smtClean="0">
                <a:solidFill>
                  <a:srgbClr val="1A91D8"/>
                </a:solidFill>
              </a:rPr>
              <a:t>Cinsiyet</a:t>
            </a:r>
            <a:r>
              <a:rPr lang="en-US" sz="2600" b="1" dirty="0" smtClean="0">
                <a:solidFill>
                  <a:srgbClr val="1A91D8"/>
                </a:solidFill>
              </a:rPr>
              <a:t> </a:t>
            </a:r>
            <a:r>
              <a:rPr lang="en-US" sz="2600" b="1" dirty="0" err="1" smtClean="0">
                <a:solidFill>
                  <a:srgbClr val="1A91D8"/>
                </a:solidFill>
              </a:rPr>
              <a:t>Gözlüğü</a:t>
            </a:r>
            <a:r>
              <a:rPr lang="en-US" sz="2600" b="1" dirty="0" smtClean="0">
                <a:solidFill>
                  <a:srgbClr val="1A91D8"/>
                </a:solidFill>
              </a:rPr>
              <a:t> </a:t>
            </a:r>
            <a:r>
              <a:rPr lang="en-US" sz="2600" b="1" dirty="0" err="1" smtClean="0">
                <a:solidFill>
                  <a:srgbClr val="1A91D8"/>
                </a:solidFill>
              </a:rPr>
              <a:t>ile</a:t>
            </a:r>
            <a:r>
              <a:rPr lang="en-US" sz="2600" b="1" dirty="0" smtClean="0">
                <a:solidFill>
                  <a:srgbClr val="1A91D8"/>
                </a:solidFill>
              </a:rPr>
              <a:t> </a:t>
            </a:r>
            <a:r>
              <a:rPr lang="en-US" sz="2600" b="1" dirty="0" err="1" smtClean="0">
                <a:solidFill>
                  <a:srgbClr val="1A91D8"/>
                </a:solidFill>
              </a:rPr>
              <a:t>Bakmak</a:t>
            </a:r>
            <a:endParaRPr lang="en-US" sz="2600" b="1" dirty="0">
              <a:solidFill>
                <a:srgbClr val="1A91D8"/>
              </a:solidFill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56117" y="1345563"/>
            <a:ext cx="8336703" cy="1748056"/>
          </a:xfrm>
        </p:spPr>
        <p:txBody>
          <a:bodyPr>
            <a:noAutofit/>
          </a:bodyPr>
          <a:lstStyle/>
          <a:p>
            <a:pPr algn="l">
              <a:defRPr/>
            </a:pPr>
            <a:endParaRPr lang="tr-T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  <a:p>
            <a:pPr marL="342900" indent="-342900" algn="l">
              <a:buFont typeface="Arial"/>
              <a:buChar char="•"/>
              <a:defRPr/>
            </a:pPr>
            <a:r>
              <a:rPr lang="tr-T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Kadınlar </a:t>
            </a:r>
            <a:r>
              <a:rPr lang="tr-T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ve erkekler farklı hayatlar yaşarlar/hayatı farklı yaşarlar. Farklı deneyimleri, ihtiyaçları ve öncelikleri vardır.</a:t>
            </a:r>
          </a:p>
          <a:p>
            <a:pPr marL="342900" indent="-342900" algn="l">
              <a:buFont typeface="Arial"/>
              <a:buChar char="•"/>
              <a:defRPr/>
            </a:pPr>
            <a:r>
              <a:rPr lang="tr-T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Tüm kadınların ve tüm erkeklerin ihtiyaçları aynı değildir.</a:t>
            </a:r>
          </a:p>
          <a:p>
            <a:pPr marL="342900" indent="-342900" algn="l">
              <a:buFont typeface="Arial"/>
              <a:buChar char="•"/>
              <a:defRPr/>
            </a:pPr>
            <a:r>
              <a:rPr lang="tr-T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Cinsiyetler arası farklılıklar toplumsal ve ekonomik “eşitsizliğe” sebep olmaktadır</a:t>
            </a:r>
          </a:p>
          <a:p>
            <a:pPr marL="342900" indent="-342900" algn="l">
              <a:buFont typeface="Arial"/>
              <a:buChar char="•"/>
              <a:defRPr/>
            </a:pPr>
            <a:r>
              <a:rPr lang="tr-T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Eşitsizlik üretim ve yeniden üretim faaliyetleri ile ilişkilidir. </a:t>
            </a:r>
          </a:p>
          <a:p>
            <a:pPr marL="342900" indent="-342900" algn="l">
              <a:buFont typeface="Arial"/>
              <a:buChar char="•"/>
            </a:pPr>
            <a:endParaRPr lang="tr-TR" sz="20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277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2566</TotalTime>
  <Words>630</Words>
  <Application>Microsoft Office PowerPoint</Application>
  <PresentationFormat>On-screen Show (4:3)</PresentationFormat>
  <Paragraphs>122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MS Mincho</vt:lpstr>
      <vt:lpstr>Arial</vt:lpstr>
      <vt:lpstr>Calibri</vt:lpstr>
      <vt:lpstr>Comic Sans MS</vt:lpstr>
      <vt:lpstr>Menlo Bold</vt:lpstr>
      <vt:lpstr>Wingdings</vt:lpstr>
      <vt:lpstr>Office Theme</vt:lpstr>
      <vt:lpstr>PowerPoint Presentation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MacBook</dc:creator>
  <cp:lastModifiedBy>Pinar Oktem</cp:lastModifiedBy>
  <cp:revision>27</cp:revision>
  <dcterms:created xsi:type="dcterms:W3CDTF">2016-08-22T02:55:28Z</dcterms:created>
  <dcterms:modified xsi:type="dcterms:W3CDTF">2016-12-28T14:11:50Z</dcterms:modified>
</cp:coreProperties>
</file>